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305" r:id="rId5"/>
    <p:sldId id="303" r:id="rId6"/>
    <p:sldId id="322" r:id="rId7"/>
    <p:sldId id="306" r:id="rId8"/>
    <p:sldId id="339" r:id="rId9"/>
    <p:sldId id="341" r:id="rId10"/>
    <p:sldId id="343" r:id="rId11"/>
    <p:sldId id="313" r:id="rId12"/>
    <p:sldId id="332" r:id="rId13"/>
    <p:sldId id="324" r:id="rId14"/>
    <p:sldId id="325" r:id="rId15"/>
    <p:sldId id="327" r:id="rId16"/>
    <p:sldId id="337" r:id="rId17"/>
    <p:sldId id="336" r:id="rId18"/>
    <p:sldId id="328" r:id="rId19"/>
    <p:sldId id="317" r:id="rId20"/>
    <p:sldId id="331" r:id="rId21"/>
    <p:sldId id="334" r:id="rId22"/>
    <p:sldId id="333" r:id="rId23"/>
    <p:sldId id="335" r:id="rId24"/>
    <p:sldId id="338" r:id="rId25"/>
    <p:sldId id="321" r:id="rId26"/>
    <p:sldId id="314" r:id="rId27"/>
    <p:sldId id="315" r:id="rId28"/>
  </p:sldIdLst>
  <p:sldSz cx="10058400" cy="7772400"/>
  <p:notesSz cx="6934200" cy="9220200"/>
  <p:custDataLst>
    <p:tags r:id="rId31"/>
  </p:custDataLst>
  <p:defaultTextStyle>
    <a:defPPr>
      <a:defRPr lang="en-US"/>
    </a:defPPr>
    <a:lvl1pPr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7644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7056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6468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5881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3056473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565886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4075298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360">
          <p15:clr>
            <a:srgbClr val="A4A3A4"/>
          </p15:clr>
        </p15:guide>
        <p15:guide id="3" orient="horz" pos="3101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orient="horz" pos="2666">
          <p15:clr>
            <a:srgbClr val="A4A3A4"/>
          </p15:clr>
        </p15:guide>
        <p15:guide id="6" orient="horz" pos="1034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3536">
          <p15:clr>
            <a:srgbClr val="A4A3A4"/>
          </p15:clr>
        </p15:guide>
        <p15:guide id="9" pos="3168">
          <p15:clr>
            <a:srgbClr val="A4A3A4"/>
          </p15:clr>
        </p15:guide>
        <p15:guide id="10" pos="264">
          <p15:clr>
            <a:srgbClr val="A4A3A4"/>
          </p15:clr>
        </p15:guide>
        <p15:guide id="11" pos="952">
          <p15:clr>
            <a:srgbClr val="A4A3A4"/>
          </p15:clr>
        </p15:guide>
        <p15:guide id="12" pos="6163">
          <p15:clr>
            <a:srgbClr val="A4A3A4"/>
          </p15:clr>
        </p15:guide>
        <p15:guide id="13" pos="5829">
          <p15:clr>
            <a:srgbClr val="A4A3A4"/>
          </p15:clr>
        </p15:guide>
        <p15:guide id="14" pos="5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bie Lester" initials="RL" lastIdx="11" clrIdx="0"/>
  <p:cmAuthor id="1" name="Jim McCall" initials="" lastIdx="0" clrIdx="1"/>
  <p:cmAuthor id="2" name="Palmieri, Anthony" initials="PA" lastIdx="4" clrIdx="2">
    <p:extLst>
      <p:ext uri="{19B8F6BF-5375-455C-9EA6-DF929625EA0E}">
        <p15:presenceInfo xmlns:p15="http://schemas.microsoft.com/office/powerpoint/2012/main" userId="S-1-5-21-1292428093-179605362-682003330-1726133" providerId="AD"/>
      </p:ext>
    </p:extLst>
  </p:cmAuthor>
  <p:cmAuthor id="3" name="Deklotz, Reena" initials="DR" lastIdx="3" clrIdx="3">
    <p:extLst>
      <p:ext uri="{19B8F6BF-5375-455C-9EA6-DF929625EA0E}">
        <p15:presenceInfo xmlns:p15="http://schemas.microsoft.com/office/powerpoint/2012/main" userId="S::reena.deklotz@t-mobile.com::e89c798f-bba8-4902-8b9b-c78b560f0e82" providerId="AD"/>
      </p:ext>
    </p:extLst>
  </p:cmAuthor>
  <p:cmAuthor id="4" name="Allert, Danielle" initials="AD" lastIdx="3" clrIdx="4">
    <p:extLst>
      <p:ext uri="{19B8F6BF-5375-455C-9EA6-DF929625EA0E}">
        <p15:presenceInfo xmlns:p15="http://schemas.microsoft.com/office/powerpoint/2012/main" userId="S-1-5-21-1292428093-179605362-682003330-2308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74"/>
    <a:srgbClr val="EC008C"/>
    <a:srgbClr val="B9AD13"/>
    <a:srgbClr val="6DB33F"/>
    <a:srgbClr val="777877"/>
    <a:srgbClr val="008DA8"/>
    <a:srgbClr val="00738E"/>
    <a:srgbClr val="272727"/>
    <a:srgbClr val="A5A6A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40" autoAdjust="0"/>
  </p:normalViewPr>
  <p:slideViewPr>
    <p:cSldViewPr snapToGrid="0">
      <p:cViewPr varScale="1">
        <p:scale>
          <a:sx n="56" d="100"/>
          <a:sy n="56" d="100"/>
        </p:scale>
        <p:origin x="1420" y="56"/>
      </p:cViewPr>
      <p:guideLst>
        <p:guide orient="horz" pos="163"/>
        <p:guide orient="horz" pos="1360"/>
        <p:guide orient="horz" pos="3101"/>
        <p:guide orient="horz" pos="4570"/>
        <p:guide orient="horz" pos="2666"/>
        <p:guide orient="horz" pos="1034"/>
        <p:guide orient="horz" pos="544"/>
        <p:guide orient="horz" pos="3536"/>
        <p:guide pos="3168"/>
        <p:guide pos="264"/>
        <p:guide pos="952"/>
        <p:guide pos="6163"/>
        <p:guide pos="5829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klotz, Reena" userId="S::reena.deklotz@t-mobile.com::e89c798f-bba8-4902-8b9b-c78b560f0e82" providerId="AD" clId="Web-{78A994A1-BB28-4601-BBE3-3CAD4DD19D0B}"/>
    <pc:docChg chg="modSld">
      <pc:chgData name="Deklotz, Reena" userId="S::reena.deklotz@t-mobile.com::e89c798f-bba8-4902-8b9b-c78b560f0e82" providerId="AD" clId="Web-{78A994A1-BB28-4601-BBE3-3CAD4DD19D0B}" dt="2018-04-23T14:47:00.482" v="3"/>
      <pc:docMkLst>
        <pc:docMk/>
      </pc:docMkLst>
      <pc:sldChg chg="modSp addCm">
        <pc:chgData name="Deklotz, Reena" userId="S::reena.deklotz@t-mobile.com::e89c798f-bba8-4902-8b9b-c78b560f0e82" providerId="AD" clId="Web-{78A994A1-BB28-4601-BBE3-3CAD4DD19D0B}" dt="2018-04-23T14:47:00.482" v="3"/>
        <pc:sldMkLst>
          <pc:docMk/>
          <pc:sldMk cId="1952579389" sldId="341"/>
        </pc:sldMkLst>
        <pc:grpChg chg="mod">
          <ac:chgData name="Deklotz, Reena" userId="S::reena.deklotz@t-mobile.com::e89c798f-bba8-4902-8b9b-c78b560f0e82" providerId="AD" clId="Web-{78A994A1-BB28-4601-BBE3-3CAD4DD19D0B}" dt="2018-04-23T14:44:50.197" v="1"/>
          <ac:grpSpMkLst>
            <pc:docMk/>
            <pc:sldMk cId="1952579389" sldId="341"/>
            <ac:grpSpMk id="39" creationId="{00000000-0000-0000-0000-000000000000}"/>
          </ac:grpSpMkLst>
        </pc:grpChg>
      </pc:sldChg>
    </pc:docChg>
  </pc:docChgLst>
  <pc:docChgLst>
    <pc:chgData name="Deklotz, Reena" userId="S::reena.deklotz@t-mobile.com::e89c798f-bba8-4902-8b9b-c78b560f0e82" providerId="AD" clId="Web-{43BFFC3C-8188-4B84-8872-FADBB1B51848}"/>
    <pc:docChg chg="">
      <pc:chgData name="Deklotz, Reena" userId="S::reena.deklotz@t-mobile.com::e89c798f-bba8-4902-8b9b-c78b560f0e82" providerId="AD" clId="Web-{43BFFC3C-8188-4B84-8872-FADBB1B51848}" dt="2018-04-23T14:50:14.842" v="0"/>
      <pc:docMkLst>
        <pc:docMk/>
      </pc:docMkLst>
      <pc:sldChg chg="addCm">
        <pc:chgData name="Deklotz, Reena" userId="S::reena.deklotz@t-mobile.com::e89c798f-bba8-4902-8b9b-c78b560f0e82" providerId="AD" clId="Web-{43BFFC3C-8188-4B84-8872-FADBB1B51848}" dt="2018-04-23T14:50:14.842" v="0"/>
        <pc:sldMkLst>
          <pc:docMk/>
          <pc:sldMk cId="3490929919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Segoe UI" pitchFamily="34" charset="0"/>
              </a:defRPr>
            </a:lvl1pPr>
          </a:lstStyle>
          <a:p>
            <a:pPr>
              <a:defRPr/>
            </a:pPr>
            <a:r>
              <a:rPr lang="en-US" b="1">
                <a:latin typeface="Arial Bold" charset="0"/>
              </a:rPr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5759BE79-DE85-4CB4-8F82-32C310FB14AE}" type="datetimeFigureOut">
              <a:rPr lang="en-US" b="1">
                <a:latin typeface="Arial Bold" charset="0"/>
              </a:rPr>
              <a:pPr>
                <a:defRPr/>
              </a:pPr>
              <a:t>7/2/2018</a:t>
            </a:fld>
            <a:endParaRPr lang="en-US" b="1">
              <a:latin typeface="Arial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17827" y="8757590"/>
            <a:ext cx="614769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A21C7F6B-DBFF-403A-9605-FA0EFE2C5B40}" type="slidenum">
              <a:rPr lang="en-US" b="1">
                <a:latin typeface="Arial Bold" charset="0"/>
              </a:rPr>
              <a:pPr>
                <a:defRPr/>
              </a:pPr>
              <a:t>‹#›</a:t>
            </a:fld>
            <a:endParaRPr lang="en-US" b="1"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6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b="1" i="0" dirty="0" smtClean="0">
                <a:latin typeface="Arial Bold" charset="0"/>
              </a:defRPr>
            </a:lvl1pPr>
          </a:lstStyle>
          <a:p>
            <a:pPr>
              <a:defRPr/>
            </a:pPr>
            <a:r>
              <a:rPr lang="en-US"/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61845FFA-21E1-4976-8B9C-1C0D733F709C}" type="datetimeFigureOut">
              <a:rPr lang="en-US" smtClean="0"/>
              <a:pPr>
                <a:defRPr/>
              </a:pPr>
              <a:t>7/2/2018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0313" y="692150"/>
            <a:ext cx="4473575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40781" y="8757590"/>
            <a:ext cx="691815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90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017056" rtl="0" fontAlgn="base">
      <a:lnSpc>
        <a:spcPct val="90000"/>
      </a:lnSpc>
      <a:spcBef>
        <a:spcPct val="30000"/>
      </a:spcBef>
      <a:spcAft>
        <a:spcPts val="377"/>
      </a:spcAft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1pPr>
    <a:lvl2pPr marL="237018" indent="-116740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2pPr>
    <a:lvl3pPr marL="364371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3pPr>
    <a:lvl4pPr marL="537713" indent="-162729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4pPr>
    <a:lvl5pPr marL="684523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5pPr>
    <a:lvl6pPr marL="2546960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351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743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135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7056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377"/>
              </a:spcAft>
              <a:buClrTx/>
              <a:buSzTx/>
              <a:buFontTx/>
              <a:buNone/>
              <a:tabLst/>
              <a:defRPr/>
            </a:pPr>
            <a:r>
              <a:rPr lang="en-US" sz="1000" b="1" i="0" kern="1200" dirty="0">
                <a:solidFill>
                  <a:schemeClr val="tx1"/>
                </a:solidFill>
                <a:effectLst/>
                <a:latin typeface="Arial Bold" charset="0"/>
                <a:ea typeface="+mn-ea"/>
                <a:cs typeface="+mn-cs"/>
              </a:rPr>
              <a:t>Deliver this slide if you have attended an #UNSTOPPABLE event, and are live with T-Mobile Connect.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1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7056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377"/>
              </a:spcAft>
              <a:buClrTx/>
              <a:buSzTx/>
              <a:buFontTx/>
              <a:buNone/>
              <a:tabLst/>
              <a:defRPr/>
            </a:pPr>
            <a:r>
              <a:rPr lang="en-US" sz="1000" b="1" i="0" kern="1200" dirty="0">
                <a:solidFill>
                  <a:schemeClr val="tx1"/>
                </a:solidFill>
                <a:effectLst/>
                <a:latin typeface="Arial Bold" charset="0"/>
                <a:ea typeface="+mn-ea"/>
                <a:cs typeface="+mn-cs"/>
              </a:rPr>
              <a:t>Deliver this slide if you have attended an #UNSTOPPABLE event, and are live with T-Mobile Connect.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865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7056" rtl="0" eaLnBrk="1" fontAlgn="base" latinLnBrk="0" hangingPunct="1">
              <a:lnSpc>
                <a:spcPct val="90000"/>
              </a:lnSpc>
              <a:spcBef>
                <a:spcPct val="30000"/>
              </a:spcBef>
              <a:spcAft>
                <a:spcPts val="377"/>
              </a:spcAft>
              <a:buClrTx/>
              <a:buSzTx/>
              <a:buFontTx/>
              <a:buNone/>
              <a:tabLst/>
              <a:defRPr/>
            </a:pPr>
            <a:r>
              <a:rPr lang="en-US" sz="1000" b="1" i="0" kern="1200" dirty="0">
                <a:solidFill>
                  <a:schemeClr val="tx1"/>
                </a:solidFill>
                <a:effectLst/>
                <a:latin typeface="Arial Bold" charset="0"/>
                <a:ea typeface="+mn-ea"/>
                <a:cs typeface="+mn-cs"/>
              </a:rPr>
              <a:t>Deliver this slide if you have attended an #UNSTOPPABLE event, and are live with T-Mobile Connect.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0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611" r="1361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2209800"/>
            <a:ext cx="10058400" cy="3391410"/>
            <a:chOff x="0" y="2590800"/>
            <a:chExt cx="10058400" cy="3391410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0" y="2590800"/>
              <a:ext cx="10058400" cy="339141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343403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rgbClr val="E20074"/>
                  </a:solidFill>
                  <a:latin typeface="Tele-GroteskUlt" pitchFamily="2" charset="0"/>
                  <a:ea typeface="+mj-ea"/>
                  <a:cs typeface="Tele-GroteskUlt" pitchFamily="2" charset="0"/>
                </a:defRPr>
              </a:lvl1pPr>
            </a:lstStyle>
            <a:p>
              <a:pPr algn="ctr"/>
              <a:r>
                <a:rPr lang="en-US" sz="18260" spc="-330">
                  <a:solidFill>
                    <a:srgbClr val="E20074"/>
                  </a:solidFill>
                  <a:latin typeface="+mn-lt"/>
                </a:rPr>
                <a:t>Q  </a:t>
              </a:r>
              <a:r>
                <a:rPr lang="en-US" sz="18260">
                  <a:solidFill>
                    <a:srgbClr val="E20074"/>
                  </a:solidFill>
                  <a:latin typeface="+mn-lt"/>
                </a:rPr>
                <a:t>A</a:t>
              </a:r>
            </a:p>
          </p:txBody>
        </p:sp>
        <p:sp>
          <p:nvSpPr>
            <p:cNvPr id="2" name="TextBox 1"/>
            <p:cNvSpPr txBox="1"/>
            <p:nvPr userDrawn="1"/>
          </p:nvSpPr>
          <p:spPr>
            <a:xfrm>
              <a:off x="4657825" y="3599628"/>
              <a:ext cx="990600" cy="158197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spcAft>
                  <a:spcPts val="2400"/>
                </a:spcAft>
                <a:buNone/>
              </a:pPr>
              <a:r>
                <a:rPr lang="en-US" sz="9600" kern="1200" spc="330">
                  <a:solidFill>
                    <a:schemeClr val="bg1"/>
                  </a:solidFill>
                  <a:latin typeface="Arial" pitchFamily="34" charset="0"/>
                  <a:ea typeface="+mn-ea"/>
                  <a:cs typeface="+mn-cs"/>
                </a:rPr>
                <a:t>&amp;</a:t>
              </a:r>
              <a:endPara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485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281940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20" r:id="rId3"/>
  </p:sldLayoutIdLst>
  <p:transition>
    <p:fade/>
  </p:transition>
  <p:hf hdr="0" dt="0"/>
  <p:txStyles>
    <p:titleStyle>
      <a:lvl1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lang="en-US" sz="4200" b="1" i="0" u="none" kern="1200" spc="-111" dirty="0">
          <a:ln w="3175">
            <a:noFill/>
          </a:ln>
          <a:solidFill>
            <a:srgbClr val="EC008C"/>
          </a:solidFill>
          <a:latin typeface="+mj-lt"/>
          <a:ea typeface="Arial" charset="0"/>
          <a:cs typeface="Arial" charset="0"/>
        </a:defRPr>
      </a:lvl1pPr>
      <a:lvl2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2pPr>
      <a:lvl3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3pPr>
      <a:lvl4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4pPr>
      <a:lvl5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5pPr>
      <a:lvl6pPr marL="509412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6pPr>
      <a:lvl7pPr marL="1018824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7pPr>
      <a:lvl8pPr marL="1528237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8pPr>
      <a:lvl9pPr marL="2037649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9pPr>
    </p:titleStyle>
    <p:bodyStyle>
      <a:lvl1pPr marL="254706" indent="-254706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573089" indent="-318383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ü"/>
        <a:defRPr sz="2700" kern="1200">
          <a:solidFill>
            <a:schemeClr val="tx2"/>
          </a:solidFill>
          <a:latin typeface="+mn-lt"/>
          <a:ea typeface="+mn-ea"/>
          <a:cs typeface="+mn-cs"/>
        </a:defRPr>
      </a:lvl2pPr>
      <a:lvl3pPr marL="700442" indent="-18395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082501" indent="-194567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4560" indent="-18572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801655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047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439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831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92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8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17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568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96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351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74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13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2.t-mobile.com/docs/DOC-437914" TargetMode="Externa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42" r="9586"/>
          <a:stretch/>
        </p:blipFill>
        <p:spPr>
          <a:xfrm flipH="1">
            <a:off x="-1" y="0"/>
            <a:ext cx="10058401" cy="777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17870" y="4636911"/>
            <a:ext cx="3962399" cy="563674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5167" y="2868334"/>
            <a:ext cx="1122634" cy="583478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317670" y="3048000"/>
            <a:ext cx="7086600" cy="20574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0114" y="7391400"/>
            <a:ext cx="954169" cy="1550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9870" y="5050783"/>
            <a:ext cx="2882729" cy="149801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952815"/>
            <a:ext cx="2590801" cy="72058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670" y="3048000"/>
            <a:ext cx="2412663" cy="20027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49938" y="3048000"/>
            <a:ext cx="2882732" cy="61728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139602" y="228600"/>
            <a:ext cx="6461598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9793" y="7541373"/>
            <a:ext cx="95417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TR# 2017325</a:t>
            </a:r>
          </a:p>
        </p:txBody>
      </p:sp>
    </p:spTree>
    <p:extLst>
      <p:ext uri="{BB962C8B-B14F-4D97-AF65-F5344CB8AC3E}">
        <p14:creationId xmlns:p14="http://schemas.microsoft.com/office/powerpoint/2010/main" val="18458926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10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373380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CAREER PATH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6800" y="1867779"/>
            <a:ext cx="8229600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 clear path of success &amp; it starts right now!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Mobile Associate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Mobile Expert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Sr. Mobile Expert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800" y="3119157"/>
            <a:ext cx="4167554" cy="369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7707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11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33400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091" y="1750470"/>
              <a:ext cx="1765036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sz="3200"/>
                <a:t>MOBILE ASSOCIATE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5164" y="2408930"/>
            <a:ext cx="9306036" cy="640080"/>
          </a:xfrm>
          <a:prstGeom prst="rect">
            <a:avLst/>
          </a:prstGeom>
          <a:solidFill>
            <a:srgbClr val="E20074"/>
          </a:solidFill>
          <a:ln>
            <a:noFill/>
          </a:ln>
          <a:effectLst/>
        </p:spPr>
        <p:txBody>
          <a:bodyPr wrap="square" rtlCol="0" anchor="t" anchorCtr="0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+mn-lt"/>
              </a:rPr>
              <a:t>Ready!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0212" y="2841714"/>
            <a:ext cx="310896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1. Providing the Un-Carrier Experience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463146" y="2828199"/>
            <a:ext cx="292608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2. </a:t>
            </a:r>
            <a:r>
              <a:rPr lang="en-US" sz="1200">
                <a:solidFill>
                  <a:schemeClr val="bg1"/>
                </a:solidFill>
              </a:rPr>
              <a:t>Product &amp; Services Expertise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553200" y="2834154"/>
            <a:ext cx="3200400" cy="548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3. Systems, Tools, &amp; Resources Proficiency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22243" y="3919523"/>
            <a:ext cx="6284177" cy="54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1200" b="1">
                <a:latin typeface="+mn-lt"/>
              </a:rPr>
              <a:t>Self-paced micro-learning that takes place in each day/module.</a:t>
            </a:r>
            <a:br>
              <a:rPr lang="en-US" sz="1200">
                <a:latin typeface="+mn-lt"/>
              </a:rPr>
            </a:br>
            <a:r>
              <a:rPr lang="en-US" sz="1200">
                <a:latin typeface="+mn-lt"/>
              </a:rPr>
              <a:t>Use eLearning, C2, videos, and sales floor observations to explore topics.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95400" y="3919523"/>
            <a:ext cx="1116384" cy="548640"/>
          </a:xfrm>
          <a:prstGeom prst="homePlate">
            <a:avLst/>
          </a:prstGeom>
          <a:solidFill>
            <a:srgbClr val="E20074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n-lt"/>
              </a:rPr>
              <a:t>SEE IT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22243" y="4529123"/>
            <a:ext cx="6284177" cy="54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1200" b="1">
                <a:latin typeface="+mn-lt"/>
              </a:rPr>
              <a:t>Bring concepts to life.</a:t>
            </a:r>
            <a:br>
              <a:rPr lang="en-US" sz="1200">
                <a:latin typeface="+mn-lt"/>
              </a:rPr>
            </a:br>
            <a:r>
              <a:rPr lang="en-US" sz="1200">
                <a:latin typeface="+mn-lt"/>
              </a:rPr>
              <a:t>Practice skills with coworkers and facilitators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95400" y="4529123"/>
            <a:ext cx="1116384" cy="548640"/>
          </a:xfrm>
          <a:prstGeom prst="homePlate">
            <a:avLst/>
          </a:prstGeom>
          <a:solidFill>
            <a:srgbClr val="E20074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n-lt"/>
              </a:rPr>
              <a:t>TRY IT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22243" y="5138723"/>
            <a:ext cx="6284177" cy="54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1200" b="1">
                <a:latin typeface="+mn-lt"/>
              </a:rPr>
              <a:t>Ongoing certification process during the 3 weeks.</a:t>
            </a:r>
            <a:br>
              <a:rPr lang="en-US" sz="1200">
                <a:latin typeface="+mn-lt"/>
              </a:rPr>
            </a:br>
            <a:r>
              <a:rPr lang="en-US" sz="1200">
                <a:latin typeface="+mn-lt"/>
              </a:rPr>
              <a:t>3 checkpoint knowledge checks evaluate weeks’ knowledge &amp; 2 skill practice evaluations.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95400" y="5138723"/>
            <a:ext cx="1116384" cy="548640"/>
          </a:xfrm>
          <a:prstGeom prst="homePlate">
            <a:avLst/>
          </a:prstGeom>
          <a:solidFill>
            <a:srgbClr val="E20074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n-lt"/>
              </a:rPr>
              <a:t>SHOW IT</a:t>
            </a:r>
          </a:p>
        </p:txBody>
      </p:sp>
    </p:spTree>
    <p:extLst>
      <p:ext uri="{BB962C8B-B14F-4D97-AF65-F5344CB8AC3E}">
        <p14:creationId xmlns:p14="http://schemas.microsoft.com/office/powerpoint/2010/main" val="31271132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12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41960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091" y="1750470"/>
              <a:ext cx="1765036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sz="3200"/>
                <a:t>MOBILE EXPERT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95164" y="2407920"/>
            <a:ext cx="9306036" cy="6400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txBody>
          <a:bodyPr wrap="square" rtlCol="0" anchor="t" anchorCtr="0">
            <a:noAutofit/>
          </a:bodyPr>
          <a:lstStyle/>
          <a:p>
            <a:r>
              <a:rPr lang="en-US" sz="2000">
                <a:solidFill>
                  <a:schemeClr val="bg1"/>
                </a:solidFill>
                <a:latin typeface="+mn-lt"/>
              </a:rPr>
              <a:t>Mobile Expert Certification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90212" y="2841714"/>
            <a:ext cx="228600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1. Interaction Model LIVE!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609706" y="2824629"/>
            <a:ext cx="228600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2. Personalized Transactions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029200" y="2824629"/>
            <a:ext cx="228600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3. Side-by-Side the Right Way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467600" y="2824629"/>
            <a:ext cx="2286000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/>
              <a:t>4. Make the Right Choice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55023" y="3919523"/>
            <a:ext cx="5979377" cy="54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1200" b="1">
                <a:latin typeface="+mn-lt"/>
              </a:rPr>
              <a:t>Micro-learning is self-paced.</a:t>
            </a:r>
            <a:br>
              <a:rPr lang="en-US" sz="1200">
                <a:latin typeface="+mn-lt"/>
              </a:rPr>
            </a:br>
            <a:r>
              <a:rPr lang="en-US" sz="1200">
                <a:latin typeface="+mn-lt"/>
              </a:rPr>
              <a:t>Use eLearning, articles, and videos, and online chat to explore concepts in-depth.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95400" y="3919523"/>
            <a:ext cx="1149164" cy="54864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n-lt"/>
              </a:rPr>
              <a:t>SEE IT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55023" y="4529123"/>
            <a:ext cx="5979377" cy="54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1200" b="1">
                <a:latin typeface="+mn-lt"/>
              </a:rPr>
              <a:t>Bring concepts to life, on the job.</a:t>
            </a:r>
            <a:br>
              <a:rPr lang="en-US" sz="1200">
                <a:latin typeface="+mn-lt"/>
              </a:rPr>
            </a:br>
            <a:r>
              <a:rPr lang="en-US" sz="1200">
                <a:latin typeface="+mn-lt"/>
              </a:rPr>
              <a:t>Practice skills with customers, coworkers, and managers, while gaining sales metrics.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295400" y="4529123"/>
            <a:ext cx="1149164" cy="54864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n-lt"/>
              </a:rPr>
              <a:t>TRY IT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55023" y="5138723"/>
            <a:ext cx="5979377" cy="5486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r>
              <a:rPr lang="en-US" sz="1200" b="1">
                <a:latin typeface="+mn-lt"/>
              </a:rPr>
              <a:t>Feedback is built into the plan</a:t>
            </a:r>
            <a:r>
              <a:rPr lang="en-US" sz="1200">
                <a:latin typeface="+mn-lt"/>
              </a:rPr>
              <a:t>.</a:t>
            </a:r>
            <a:br>
              <a:rPr lang="en-US" sz="1200">
                <a:latin typeface="+mn-lt"/>
              </a:rPr>
            </a:br>
            <a:r>
              <a:rPr lang="en-US" sz="1200">
                <a:latin typeface="+mn-lt"/>
              </a:rPr>
              <a:t>Four checkpoint quizzes evaluate path knowledge, and invite feedback.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295400" y="5138723"/>
            <a:ext cx="1149164" cy="54864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n-lt"/>
              </a:rPr>
              <a:t>SHOW IT</a:t>
            </a:r>
          </a:p>
        </p:txBody>
      </p:sp>
    </p:spTree>
    <p:extLst>
      <p:ext uri="{BB962C8B-B14F-4D97-AF65-F5344CB8AC3E}">
        <p14:creationId xmlns:p14="http://schemas.microsoft.com/office/powerpoint/2010/main" val="3885903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07D1D05-B91F-444E-9451-2BA9D2A39AF2}"/>
              </a:ext>
            </a:extLst>
          </p:cNvPr>
          <p:cNvGrpSpPr/>
          <p:nvPr/>
        </p:nvGrpSpPr>
        <p:grpSpPr>
          <a:xfrm>
            <a:off x="457200" y="381000"/>
            <a:ext cx="5638800" cy="838200"/>
            <a:chOff x="435036" y="1673356"/>
            <a:chExt cx="1906844" cy="8382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AA8F53-1974-42E0-A2D6-60CA268BF3FC}"/>
                </a:ext>
              </a:extLst>
            </p:cNvPr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5CA725F-9B42-4369-A31C-395A81A9D525}"/>
                </a:ext>
              </a:extLst>
            </p:cNvPr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1C20FC-3EBE-465C-9065-A7829BBE0BC8}"/>
                </a:ext>
              </a:extLst>
            </p:cNvPr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3C83950-1631-46D6-8302-72EF17B0CC46}"/>
                </a:ext>
              </a:extLst>
            </p:cNvPr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EA9C676-3345-4CCA-BC99-2E4F1D2CC2F4}"/>
                </a:ext>
              </a:extLst>
            </p:cNvPr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READY INS AND OUTS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59B7846-A456-4AF1-911C-2F57B8CE70EE}"/>
              </a:ext>
            </a:extLst>
          </p:cNvPr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1CE98C-18E7-4AC3-8D16-7E491A2C7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6CCFD0-75A1-4ED2-9F4F-8C35489CA09F}"/>
                </a:ext>
              </a:extLst>
            </p:cNvPr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8FDDFC1-E273-4C6D-BE49-5C55AEAC5E18}"/>
                  </a:ext>
                </a:extLst>
              </p:cNvPr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C81DA61-1BCA-4ABA-A3AC-C02A1B5A41FE}"/>
                  </a:ext>
                </a:extLst>
              </p:cNvPr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F27F17-EBB2-4FEF-8CE8-953D52AB8745}"/>
                  </a:ext>
                </a:extLst>
              </p:cNvPr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13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01905E5-293A-429A-BB14-433D4DAD9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1CD3DB-4F1E-41C1-874C-FE335F39EA52}"/>
                </a:ext>
              </a:extLst>
            </p:cNvPr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B3678D-08F4-43C0-A160-5E58B2657218}"/>
                </a:ext>
              </a:extLst>
            </p:cNvPr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988CF44-669E-4996-998F-8776562A11CA}"/>
              </a:ext>
            </a:extLst>
          </p:cNvPr>
          <p:cNvSpPr txBox="1"/>
          <p:nvPr/>
        </p:nvSpPr>
        <p:spPr>
          <a:xfrm>
            <a:off x="1066800" y="1867779"/>
            <a:ext cx="822960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Three week program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Awareness: define &amp; describe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Overview: search &amp; find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Deep Dive: try &amp; apply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Certification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Three Knowledge Checks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Two Skill Practice Evaluations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F70C8CC-467D-4261-9A17-ACFF0993DF6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453371" y="1525786"/>
            <a:ext cx="3452629" cy="557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3050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14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19100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091" y="1750470"/>
              <a:ext cx="1765036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en-US" sz="3200"/>
                <a:t>Pay Philosophy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BF93725-D49D-4877-AF3C-E7F1E6A38A92}"/>
              </a:ext>
            </a:extLst>
          </p:cNvPr>
          <p:cNvSpPr txBox="1"/>
          <p:nvPr/>
        </p:nvSpPr>
        <p:spPr>
          <a:xfrm>
            <a:off x="1066800" y="1867779"/>
            <a:ext cx="8229600" cy="32316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It’s Simple. We’re About The Customer!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How we sell isn’t by shouting features and benefits at our customers.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We sell by giving customers what they want, when they want it, and how they want it.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It’s on their terms!</a:t>
            </a:r>
          </a:p>
        </p:txBody>
      </p:sp>
    </p:spTree>
    <p:extLst>
      <p:ext uri="{BB962C8B-B14F-4D97-AF65-F5344CB8AC3E}">
        <p14:creationId xmlns:p14="http://schemas.microsoft.com/office/powerpoint/2010/main" val="294142455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Palmie4\AppData\Local\Temp\SNAGHTML53b45e0.PN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1" y="1198403"/>
            <a:ext cx="3885016" cy="559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>
          <a:xfrm>
            <a:off x="381000" y="1676400"/>
            <a:ext cx="6248400" cy="3939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b="1">
                <a:latin typeface="Arial" charset="0"/>
                <a:ea typeface="Arial" charset="0"/>
                <a:cs typeface="Arial" charset="0"/>
              </a:rPr>
              <a:t>The Mohawk Activity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Write your name on your Mohawk page so it can be easily identified.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Once everyone has completed their Mohawks:</a:t>
            </a:r>
          </a:p>
          <a:p>
            <a:pPr marL="1474256" lvl="2" indent="-457200"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Each of you will be invited to share your design and what it expresses.</a:t>
            </a:r>
          </a:p>
          <a:p>
            <a:pPr marL="1474256" lvl="2" indent="-457200"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Each Mohawk will be photographed so there will be a digital record.</a:t>
            </a:r>
          </a:p>
          <a:p>
            <a:pPr marL="1474256" lvl="2" indent="-457200">
              <a:spcAft>
                <a:spcPts val="600"/>
              </a:spcAft>
              <a:buClr>
                <a:schemeClr val="accent1"/>
              </a:buClr>
              <a:buFont typeface="+mj-lt"/>
              <a:buAutoNum type="alphaLcPeriod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You will send your finished Mohawk to the Facilitator.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7200" y="316838"/>
            <a:ext cx="4114800" cy="826513"/>
            <a:chOff x="211403" y="204837"/>
            <a:chExt cx="4886911" cy="923156"/>
          </a:xfrm>
        </p:grpSpPr>
        <p:sp>
          <p:nvSpPr>
            <p:cNvPr id="28" name="Rectangle 27"/>
            <p:cNvSpPr/>
            <p:nvPr/>
          </p:nvSpPr>
          <p:spPr>
            <a:xfrm>
              <a:off x="263563" y="204837"/>
              <a:ext cx="2590801" cy="7265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1403" y="419954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81886" y="206270"/>
              <a:ext cx="916428" cy="59411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67583" y="433312"/>
              <a:ext cx="2483211" cy="694681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TEAM ACTIVITY #1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772400" y="509435"/>
            <a:ext cx="1216136" cy="644451"/>
            <a:chOff x="131417" y="192833"/>
            <a:chExt cx="5047148" cy="931264"/>
          </a:xfrm>
        </p:grpSpPr>
        <p:sp>
          <p:nvSpPr>
            <p:cNvPr id="37" name="Rectangle 36"/>
            <p:cNvSpPr/>
            <p:nvPr/>
          </p:nvSpPr>
          <p:spPr>
            <a:xfrm>
              <a:off x="2722213" y="658070"/>
              <a:ext cx="2456352" cy="46602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1417" y="192833"/>
              <a:ext cx="2590799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1 HR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roup 42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Rectangle 47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9" name="Rectangle 48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15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59551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0"/>
            <a:ext cx="10058400" cy="3456158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725649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663072"/>
            <a:ext cx="9525000" cy="21698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When has a person helping you in a store made the experience so amazing that you planned to ask for them by name the next time you were in the store?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Why is personality so important to making the customer experience great?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16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7686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17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64820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HR PRESENTATION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694" y="1773865"/>
            <a:ext cx="6775012" cy="53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4909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18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716226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091" y="1753234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DIVERSITY &amp; INCLUSION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6800" y="1867779"/>
            <a:ext cx="8229600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What is Diversity at T-Mobile?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Diversity is a reality!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What is Inclusion at T-Mobile?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cs typeface="Arial" charset="0"/>
              </a:rPr>
              <a:t>Inclusion is a strategy!</a:t>
            </a:r>
          </a:p>
        </p:txBody>
      </p:sp>
    </p:spTree>
    <p:extLst>
      <p:ext uri="{BB962C8B-B14F-4D97-AF65-F5344CB8AC3E}">
        <p14:creationId xmlns:p14="http://schemas.microsoft.com/office/powerpoint/2010/main" val="20731284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19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716226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091" y="1753234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DIVERSITY &amp; INCLUSION 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6800" y="1867779"/>
            <a:ext cx="8229600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Why is Diversity &amp; Inclusion Important?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Create an environment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Respect culture and values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Reflect our customers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Sustain a collaborative, innovative atmosphere</a:t>
            </a:r>
          </a:p>
        </p:txBody>
      </p:sp>
    </p:spTree>
    <p:extLst>
      <p:ext uri="{BB962C8B-B14F-4D97-AF65-F5344CB8AC3E}">
        <p14:creationId xmlns:p14="http://schemas.microsoft.com/office/powerpoint/2010/main" val="395946276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12704" y="492417"/>
            <a:ext cx="8744285" cy="2022875"/>
            <a:chOff x="609600" y="762000"/>
            <a:chExt cx="8744285" cy="2022875"/>
          </a:xfrm>
        </p:grpSpPr>
        <p:sp>
          <p:nvSpPr>
            <p:cNvPr id="27" name="Rectangle 26"/>
            <p:cNvSpPr/>
            <p:nvPr/>
          </p:nvSpPr>
          <p:spPr>
            <a:xfrm>
              <a:off x="609600" y="1101247"/>
              <a:ext cx="5715645" cy="1443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689" y="875082"/>
              <a:ext cx="318873" cy="1183014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984125" y="2449534"/>
              <a:ext cx="3906192" cy="21746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7006" y="762000"/>
              <a:ext cx="2471264" cy="5915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13509" y="1557924"/>
              <a:ext cx="1140376" cy="110037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4125" y="875082"/>
              <a:ext cx="8131257" cy="167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 Placeholder 5"/>
            <p:cNvSpPr txBox="1">
              <a:spLocks/>
            </p:cNvSpPr>
            <p:nvPr/>
          </p:nvSpPr>
          <p:spPr>
            <a:xfrm>
              <a:off x="1163984" y="1032275"/>
              <a:ext cx="7419712" cy="1752600"/>
            </a:xfrm>
            <a:prstGeom prst="rect">
              <a:avLst/>
            </a:prstGeom>
          </p:spPr>
          <p:txBody>
            <a:bodyPr/>
            <a:lstStyle>
              <a:lvl1pPr marL="0" indent="0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None/>
                <a:defRPr sz="4000" kern="1200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defRPr>
              </a:lvl1pPr>
              <a:lvl2pPr marL="573089" indent="-318383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ü"/>
                <a:defRPr sz="20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700442" indent="-18395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082501" indent="-194567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464560" indent="-18572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801655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11047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20439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9831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>
                  <a:solidFill>
                    <a:schemeClr val="bg1"/>
                  </a:solidFill>
                  <a:latin typeface="+mn-lt"/>
                </a:rPr>
                <a:t>Welcome to </a:t>
              </a:r>
            </a:p>
            <a:p>
              <a:pPr>
                <a:spcBef>
                  <a:spcPts val="0"/>
                </a:spcBef>
              </a:pPr>
              <a:r>
                <a:rPr lang="en-US" sz="6600"/>
                <a:t>Team Magenta</a:t>
              </a:r>
              <a:endParaRPr lang="en-US" sz="88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5" name="Rectangle 34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2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34998" y="2396338"/>
            <a:ext cx="4188405" cy="47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4989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381000" y="1429464"/>
            <a:ext cx="5638800" cy="504753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b="1">
                <a:latin typeface="Arial" charset="0"/>
                <a:ea typeface="Arial" charset="0"/>
                <a:cs typeface="Arial" charset="0"/>
              </a:rPr>
              <a:t>Body Part Activity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Head: Dream or goal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Ears: Things we listen to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Eyes: How people see us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Hands: Things we make/do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Stomach: Favorite food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Heart: Strong value or belief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Right foot: Places we visit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Left foot: Place we wish to visit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57200" y="316838"/>
            <a:ext cx="4114800" cy="826513"/>
            <a:chOff x="211403" y="204837"/>
            <a:chExt cx="4886911" cy="923156"/>
          </a:xfrm>
        </p:grpSpPr>
        <p:sp>
          <p:nvSpPr>
            <p:cNvPr id="28" name="Rectangle 27"/>
            <p:cNvSpPr/>
            <p:nvPr/>
          </p:nvSpPr>
          <p:spPr>
            <a:xfrm>
              <a:off x="263563" y="204837"/>
              <a:ext cx="2590801" cy="7265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1403" y="419954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81886" y="206270"/>
              <a:ext cx="916428" cy="59411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67583" y="433312"/>
              <a:ext cx="2483211" cy="694681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TEAM ACTIVITY #2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99664" y="509435"/>
            <a:ext cx="1288872" cy="644451"/>
            <a:chOff x="131417" y="192833"/>
            <a:chExt cx="5047148" cy="931264"/>
          </a:xfrm>
        </p:grpSpPr>
        <p:sp>
          <p:nvSpPr>
            <p:cNvPr id="37" name="Rectangle 36"/>
            <p:cNvSpPr/>
            <p:nvPr/>
          </p:nvSpPr>
          <p:spPr>
            <a:xfrm>
              <a:off x="2722213" y="658070"/>
              <a:ext cx="2456352" cy="46602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1417" y="192833"/>
              <a:ext cx="2590799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15 MINS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roup 42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Rectangle 47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9" name="Rectangle 48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20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2A749F0D-7AD2-4DF1-9DAA-BDDE8B88B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1371600"/>
            <a:ext cx="3511600" cy="5261304"/>
          </a:xfrm>
          <a:prstGeom prst="rect">
            <a:avLst/>
          </a:prstGeom>
          <a:solidFill>
            <a:srgbClr val="E20074"/>
          </a:solidFill>
        </p:spPr>
      </p:pic>
    </p:spTree>
    <p:extLst>
      <p:ext uri="{BB962C8B-B14F-4D97-AF65-F5344CB8AC3E}">
        <p14:creationId xmlns:p14="http://schemas.microsoft.com/office/powerpoint/2010/main" val="153441596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21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41" y="0"/>
            <a:ext cx="10058400" cy="162199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84480"/>
            <a:ext cx="7239000" cy="661250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+mj-lt"/>
              </a:rPr>
              <a:t>Sales Floor Activities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A0FE6C-416E-4649-B0AD-BABB04EF04CA}"/>
              </a:ext>
            </a:extLst>
          </p:cNvPr>
          <p:cNvSpPr txBox="1"/>
          <p:nvPr/>
        </p:nvSpPr>
        <p:spPr>
          <a:xfrm>
            <a:off x="759405" y="1371600"/>
            <a:ext cx="8610600" cy="510909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GROUP A</a:t>
            </a:r>
          </a:p>
          <a:p>
            <a:pPr>
              <a:spcAft>
                <a:spcPts val="2400"/>
              </a:spcAft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Look for:</a:t>
            </a:r>
          </a:p>
          <a:p>
            <a:pPr marL="850544" lvl="1" indent="-342900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How does the ME provide a WOW customer experience?</a:t>
            </a:r>
          </a:p>
          <a:p>
            <a:pPr marL="850544" lvl="1" indent="-342900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Do you see any best practices that you may want to use?</a:t>
            </a:r>
          </a:p>
          <a:p>
            <a:pPr marL="850544" lvl="1" indent="-342900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The different types of interactions or customer requests?</a:t>
            </a:r>
          </a:p>
          <a:p>
            <a:pPr marL="850544" lvl="1" indent="-342900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Is it all about sales?</a:t>
            </a:r>
            <a:endParaRPr lang="en-US" sz="2400" dirty="0">
              <a:latin typeface="Arial" charset="0"/>
              <a:cs typeface="Arial" charset="0"/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endParaRPr lang="en-US" sz="2400" b="1" dirty="0">
              <a:solidFill>
                <a:srgbClr val="E20074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Aft>
                <a:spcPts val="600"/>
              </a:spcAft>
              <a:buClr>
                <a:schemeClr val="accent1"/>
              </a:buClr>
            </a:pPr>
            <a:r>
              <a:rPr lang="en-US" sz="2400" b="1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GROUP B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2400" dirty="0">
              <a:latin typeface="Arial" charset="0"/>
              <a:cs typeface="Arial" charset="0"/>
            </a:endParaRPr>
          </a:p>
          <a:p>
            <a:pPr marL="342900" indent="-342900">
              <a:spcAft>
                <a:spcPts val="12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Complete: </a:t>
            </a:r>
            <a:r>
              <a:rPr lang="en-US" sz="2000" b="1" dirty="0">
                <a:latin typeface="Arial" charset="0"/>
                <a:cs typeface="Arial" charset="0"/>
              </a:rPr>
              <a:t>Kronos Timekeeper: Hourly Employee WBT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(COR ONLY)</a:t>
            </a:r>
            <a:endParaRPr lang="en-US" sz="2000" dirty="0">
              <a:latin typeface="Arial" charset="0"/>
              <a:cs typeface="Arial" charset="0"/>
            </a:endParaRPr>
          </a:p>
          <a:p>
            <a:pPr marL="342900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cs typeface="Arial" charset="0"/>
              </a:rPr>
              <a:t>Watch the</a:t>
            </a:r>
            <a:r>
              <a:rPr lang="en-US" sz="2000" b="1" dirty="0">
                <a:latin typeface="Arial" charset="0"/>
                <a:cs typeface="Arial" charset="0"/>
              </a:rPr>
              <a:t> Social Media at T-Mobile </a:t>
            </a:r>
            <a:r>
              <a:rPr lang="en-US" sz="2000" dirty="0">
                <a:latin typeface="Arial" charset="0"/>
                <a:cs typeface="Arial" charset="0"/>
              </a:rPr>
              <a:t>Video </a:t>
            </a:r>
            <a:r>
              <a:rPr lang="en-US" sz="2000" b="1" dirty="0">
                <a:latin typeface="Arial" charset="0"/>
                <a:cs typeface="Arial" charset="0"/>
              </a:rPr>
              <a:t>(TPR ONLY)</a:t>
            </a:r>
            <a:r>
              <a:rPr lang="en-US" sz="2000" dirty="0">
                <a:latin typeface="Arial" charset="0"/>
                <a:cs typeface="Arial" charset="0"/>
              </a:rPr>
              <a:t>:</a:t>
            </a:r>
            <a:r>
              <a:rPr lang="en-US" sz="2000" b="1" dirty="0">
                <a:latin typeface="Arial" charset="0"/>
                <a:cs typeface="Arial" charset="0"/>
              </a:rPr>
              <a:t> </a:t>
            </a:r>
          </a:p>
          <a:p>
            <a:pPr lvl="1">
              <a:spcAft>
                <a:spcPts val="600"/>
              </a:spcAft>
              <a:buClr>
                <a:schemeClr val="accent1"/>
              </a:buClr>
            </a:pPr>
            <a:r>
              <a:rPr lang="en-US" sz="2000" dirty="0">
                <a:latin typeface="Arial" charset="0"/>
                <a:cs typeface="Arial" charset="0"/>
                <a:hlinkClick r:id="rId5"/>
              </a:rPr>
              <a:t>https://c2.t-mobile.com/docs/DOC-437914</a:t>
            </a:r>
            <a:endParaRPr lang="en-US" sz="20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7998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41" y="0"/>
            <a:ext cx="10058400" cy="2722288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057400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048000"/>
            <a:ext cx="9188992" cy="32316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Did you see a WOW customer experience?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What types of interactions did you observe?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What best practices did you take away from the observations?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How did MEs position sales?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Why is it important to be conscious of your social media brand when posting about T-Mobile?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22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45405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35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0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365760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LEADER VIDEO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603" y="1767559"/>
            <a:ext cx="5815195" cy="534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9921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4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INTRO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6800" y="1867779"/>
            <a:ext cx="8229600" cy="38472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Today is all about: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T-Mobile is a great place to work!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What’s in store in the weeks ahead.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We are Serious Fun!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It’s all about who you know!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Mobile Experts in action.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3426" y="2581810"/>
            <a:ext cx="3580174" cy="452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135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5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03860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Starting Your Day 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B98E35D-680F-4459-A21F-4A7617C965E4}"/>
              </a:ext>
            </a:extLst>
          </p:cNvPr>
          <p:cNvSpPr txBox="1"/>
          <p:nvPr/>
        </p:nvSpPr>
        <p:spPr>
          <a:xfrm>
            <a:off x="1066800" y="1867779"/>
            <a:ext cx="8229600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What is…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cs typeface="Arial" charset="0"/>
              </a:rPr>
              <a:t>REMO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T-Mobile Connect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A6DB4A9-911E-45A9-BBE6-B0AC9A8FCF7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105" y="2939581"/>
            <a:ext cx="3547695" cy="416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1971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3E784AEF-1413-4425-A944-EE29A6687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17" y="240572"/>
            <a:ext cx="9222966" cy="635508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6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990A75E-52CA-4192-BB7A-B621374F0CD1}"/>
              </a:ext>
            </a:extLst>
          </p:cNvPr>
          <p:cNvGrpSpPr/>
          <p:nvPr/>
        </p:nvGrpSpPr>
        <p:grpSpPr>
          <a:xfrm>
            <a:off x="3429000" y="670560"/>
            <a:ext cx="548640" cy="548640"/>
            <a:chOff x="2667000" y="716280"/>
            <a:chExt cx="548640" cy="54864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73BD42-138C-4ECD-B643-4838D9DAF607}"/>
                </a:ext>
              </a:extLst>
            </p:cNvPr>
            <p:cNvSpPr/>
            <p:nvPr/>
          </p:nvSpPr>
          <p:spPr bwMode="auto">
            <a:xfrm>
              <a:off x="2667000" y="716280"/>
              <a:ext cx="548640" cy="5486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E20074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155046D-7E8B-4DC1-B77E-5A0EDB19CC31}"/>
                </a:ext>
              </a:extLst>
            </p:cNvPr>
            <p:cNvSpPr/>
            <p:nvPr/>
          </p:nvSpPr>
          <p:spPr bwMode="auto">
            <a:xfrm>
              <a:off x="2712720" y="7620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E20074"/>
                  </a:solidFill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D077C9A-0F26-460A-974A-EAB08ADDBDD0}"/>
              </a:ext>
            </a:extLst>
          </p:cNvPr>
          <p:cNvGrpSpPr/>
          <p:nvPr/>
        </p:nvGrpSpPr>
        <p:grpSpPr>
          <a:xfrm>
            <a:off x="8433163" y="1173480"/>
            <a:ext cx="548640" cy="548640"/>
            <a:chOff x="2667000" y="716280"/>
            <a:chExt cx="548640" cy="54864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BDB28FC-B856-4301-9849-07E45332AAAF}"/>
                </a:ext>
              </a:extLst>
            </p:cNvPr>
            <p:cNvSpPr/>
            <p:nvPr/>
          </p:nvSpPr>
          <p:spPr bwMode="auto">
            <a:xfrm>
              <a:off x="2667000" y="716280"/>
              <a:ext cx="548640" cy="5486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E20074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6482CA-84A6-45C3-8382-1BA450529D9B}"/>
                </a:ext>
              </a:extLst>
            </p:cNvPr>
            <p:cNvSpPr/>
            <p:nvPr/>
          </p:nvSpPr>
          <p:spPr bwMode="auto">
            <a:xfrm>
              <a:off x="2712720" y="7620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E20074"/>
                  </a:solidFill>
                </a:rPr>
                <a:t>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6C5C49-375D-4166-A9B7-41F86CB4BCCF}"/>
              </a:ext>
            </a:extLst>
          </p:cNvPr>
          <p:cNvGrpSpPr/>
          <p:nvPr/>
        </p:nvGrpSpPr>
        <p:grpSpPr>
          <a:xfrm>
            <a:off x="1046534" y="4792980"/>
            <a:ext cx="548640" cy="548640"/>
            <a:chOff x="2667000" y="716280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3E3FBCA-F49E-4FAC-860C-467EA12BCB48}"/>
                </a:ext>
              </a:extLst>
            </p:cNvPr>
            <p:cNvSpPr/>
            <p:nvPr/>
          </p:nvSpPr>
          <p:spPr bwMode="auto">
            <a:xfrm>
              <a:off x="2667000" y="716280"/>
              <a:ext cx="548640" cy="5486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E20074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D3F213E-ABE9-43F7-A101-8E2CB356E2F1}"/>
                </a:ext>
              </a:extLst>
            </p:cNvPr>
            <p:cNvSpPr/>
            <p:nvPr/>
          </p:nvSpPr>
          <p:spPr bwMode="auto">
            <a:xfrm>
              <a:off x="2712720" y="7620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E20074"/>
                  </a:solidFill>
                </a:rPr>
                <a:t>3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93B26E-A3F8-4C8A-9E69-E3F0D4C4EEFF}"/>
              </a:ext>
            </a:extLst>
          </p:cNvPr>
          <p:cNvGrpSpPr/>
          <p:nvPr/>
        </p:nvGrpSpPr>
        <p:grpSpPr>
          <a:xfrm>
            <a:off x="1320854" y="5750177"/>
            <a:ext cx="548640" cy="548640"/>
            <a:chOff x="2667000" y="716280"/>
            <a:chExt cx="548640" cy="54864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52A7AF1-BB2D-4DB5-85A9-637B3A49B304}"/>
                </a:ext>
              </a:extLst>
            </p:cNvPr>
            <p:cNvSpPr/>
            <p:nvPr/>
          </p:nvSpPr>
          <p:spPr bwMode="auto">
            <a:xfrm>
              <a:off x="2667000" y="716280"/>
              <a:ext cx="548640" cy="54864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400" b="1">
                <a:solidFill>
                  <a:srgbClr val="E20074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E3B0DFE-83B8-454C-9681-2220C04CA698}"/>
                </a:ext>
              </a:extLst>
            </p:cNvPr>
            <p:cNvSpPr/>
            <p:nvPr/>
          </p:nvSpPr>
          <p:spPr bwMode="auto">
            <a:xfrm>
              <a:off x="2712720" y="762000"/>
              <a:ext cx="457200" cy="457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E20074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5793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B19DFA-5405-418C-A5B2-D2F2198E1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768" y="1344710"/>
            <a:ext cx="7696864" cy="530352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7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784860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T-MOBILE CONNECT RESOURCES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01C697-F851-4654-BB95-A7BF2D842D49}"/>
              </a:ext>
            </a:extLst>
          </p:cNvPr>
          <p:cNvSpPr/>
          <p:nvPr/>
        </p:nvSpPr>
        <p:spPr bwMode="auto">
          <a:xfrm>
            <a:off x="5776989" y="4806288"/>
            <a:ext cx="916995" cy="1001410"/>
          </a:xfrm>
          <a:prstGeom prst="roundRect">
            <a:avLst>
              <a:gd name="adj" fmla="val 10785"/>
            </a:avLst>
          </a:prstGeom>
          <a:noFill/>
          <a:ln w="53975" cmpd="thickThin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87CD6B-3A52-4735-88A8-7FC7B6856C06}"/>
              </a:ext>
            </a:extLst>
          </p:cNvPr>
          <p:cNvSpPr/>
          <p:nvPr/>
        </p:nvSpPr>
        <p:spPr bwMode="auto">
          <a:xfrm>
            <a:off x="5528308" y="2481616"/>
            <a:ext cx="521099" cy="533400"/>
          </a:xfrm>
          <a:prstGeom prst="roundRect">
            <a:avLst>
              <a:gd name="adj" fmla="val 10785"/>
            </a:avLst>
          </a:prstGeom>
          <a:noFill/>
          <a:ln w="53975" cmpd="thickThin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ABE579B-86EB-4C49-8B17-586268FB0BF9}"/>
              </a:ext>
            </a:extLst>
          </p:cNvPr>
          <p:cNvSpPr/>
          <p:nvPr/>
        </p:nvSpPr>
        <p:spPr bwMode="auto">
          <a:xfrm>
            <a:off x="3380236" y="4806288"/>
            <a:ext cx="916995" cy="1001410"/>
          </a:xfrm>
          <a:prstGeom prst="roundRect">
            <a:avLst>
              <a:gd name="adj" fmla="val 10785"/>
            </a:avLst>
          </a:prstGeom>
          <a:noFill/>
          <a:ln w="53975" cmpd="thickThin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90DD67C-58BF-46F0-97E0-FDDC5E52D544}"/>
              </a:ext>
            </a:extLst>
          </p:cNvPr>
          <p:cNvSpPr/>
          <p:nvPr/>
        </p:nvSpPr>
        <p:spPr bwMode="auto">
          <a:xfrm>
            <a:off x="2179468" y="4806288"/>
            <a:ext cx="916995" cy="1001410"/>
          </a:xfrm>
          <a:prstGeom prst="roundRect">
            <a:avLst>
              <a:gd name="adj" fmla="val 10785"/>
            </a:avLst>
          </a:prstGeom>
          <a:noFill/>
          <a:ln w="53975" cmpd="thickThin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28E73D3-1F95-49BD-97A1-95EB42775F0B}"/>
              </a:ext>
            </a:extLst>
          </p:cNvPr>
          <p:cNvSpPr/>
          <p:nvPr/>
        </p:nvSpPr>
        <p:spPr bwMode="auto">
          <a:xfrm>
            <a:off x="4581044" y="4806288"/>
            <a:ext cx="916995" cy="1001410"/>
          </a:xfrm>
          <a:prstGeom prst="roundRect">
            <a:avLst>
              <a:gd name="adj" fmla="val 10785"/>
            </a:avLst>
          </a:prstGeom>
          <a:noFill/>
          <a:ln w="53975" cmpd="thickThin">
            <a:solidFill>
              <a:srgbClr val="FFC000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909299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457200" y="316838"/>
            <a:ext cx="5334000" cy="826513"/>
            <a:chOff x="211403" y="204837"/>
            <a:chExt cx="4886911" cy="923156"/>
          </a:xfrm>
        </p:grpSpPr>
        <p:sp>
          <p:nvSpPr>
            <p:cNvPr id="28" name="Rectangle 27"/>
            <p:cNvSpPr/>
            <p:nvPr/>
          </p:nvSpPr>
          <p:spPr>
            <a:xfrm>
              <a:off x="263563" y="204837"/>
              <a:ext cx="2590801" cy="7265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1403" y="419954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81886" y="206270"/>
              <a:ext cx="916428" cy="59411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67583" y="433312"/>
              <a:ext cx="2483211" cy="694681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ICEBREAKER ACTIVITY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467600" y="509435"/>
            <a:ext cx="1520936" cy="644451"/>
            <a:chOff x="131417" y="192833"/>
            <a:chExt cx="5047148" cy="931264"/>
          </a:xfrm>
        </p:grpSpPr>
        <p:sp>
          <p:nvSpPr>
            <p:cNvPr id="37" name="Rectangle 36"/>
            <p:cNvSpPr/>
            <p:nvPr/>
          </p:nvSpPr>
          <p:spPr>
            <a:xfrm>
              <a:off x="2722213" y="658070"/>
              <a:ext cx="2456352" cy="46602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1417" y="192833"/>
              <a:ext cx="2590799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15 MIN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roup 42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Rectangle 47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9" name="Rectangle 48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8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381000" y="1676400"/>
            <a:ext cx="9220199" cy="357020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This activity includes four rounds.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Toss a ball to someone.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Ask their name. 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Say, "Hi Freddy, My name is James. Here you go!" </a:t>
            </a:r>
          </a:p>
          <a:p>
            <a:pPr marL="964844" lvl="1" indent="-457200">
              <a:spcAft>
                <a:spcPts val="24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Freddy thanks James, chooses someone else and repeats.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>
                <a:latin typeface="Arial" charset="0"/>
                <a:ea typeface="Arial" charset="0"/>
                <a:cs typeface="Arial" charset="0"/>
              </a:rPr>
              <a:t>The challenge from here is simply to get the ball tossed around to everyone in the circle, and finally back to the trainer.</a:t>
            </a:r>
          </a:p>
        </p:txBody>
      </p:sp>
    </p:spTree>
    <p:extLst>
      <p:ext uri="{BB962C8B-B14F-4D97-AF65-F5344CB8AC3E}">
        <p14:creationId xmlns:p14="http://schemas.microsoft.com/office/powerpoint/2010/main" val="278460988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9</a:t>
                </a:fld>
                <a:r>
                  <a:rPr lang="en-US" sz="1400"/>
                  <a:t> – Welcome to Team Magenta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CDA367-F66A-499A-9AAF-30E4308DD863}"/>
              </a:ext>
            </a:extLst>
          </p:cNvPr>
          <p:cNvGrpSpPr/>
          <p:nvPr/>
        </p:nvGrpSpPr>
        <p:grpSpPr>
          <a:xfrm>
            <a:off x="457200" y="316838"/>
            <a:ext cx="5943600" cy="826513"/>
            <a:chOff x="211403" y="204837"/>
            <a:chExt cx="4886911" cy="92315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68D7531-8CCD-431C-BBB3-34A0E59AC83B}"/>
                </a:ext>
              </a:extLst>
            </p:cNvPr>
            <p:cNvSpPr/>
            <p:nvPr/>
          </p:nvSpPr>
          <p:spPr>
            <a:xfrm>
              <a:off x="263563" y="204837"/>
              <a:ext cx="2590801" cy="726568"/>
            </a:xfrm>
            <a:prstGeom prst="rect">
              <a:avLst/>
            </a:prstGeom>
            <a:solidFill>
              <a:srgbClr val="E2007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2646A3-C6DA-4169-8AF7-C5B872D743F1}"/>
                </a:ext>
              </a:extLst>
            </p:cNvPr>
            <p:cNvSpPr/>
            <p:nvPr/>
          </p:nvSpPr>
          <p:spPr>
            <a:xfrm>
              <a:off x="211403" y="419954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7BA872B-C0AE-48C8-A0CE-B9164FA36039}"/>
                </a:ext>
              </a:extLst>
            </p:cNvPr>
            <p:cNvSpPr/>
            <p:nvPr/>
          </p:nvSpPr>
          <p:spPr>
            <a:xfrm>
              <a:off x="4181886" y="206270"/>
              <a:ext cx="916428" cy="59411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E26A6D5-AA41-4277-AD9D-5765ECC9A3F0}"/>
                </a:ext>
              </a:extLst>
            </p:cNvPr>
            <p:cNvSpPr/>
            <p:nvPr/>
          </p:nvSpPr>
          <p:spPr>
            <a:xfrm>
              <a:off x="2467583" y="433312"/>
              <a:ext cx="2483211" cy="694681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CBC84EC-B861-44E9-8010-F646AD120C7B}"/>
                </a:ext>
              </a:extLst>
            </p:cNvPr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EXPECTATIONS ACTIVITY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95726E2-5A62-435B-B8AC-0D886F1BEC17}"/>
              </a:ext>
            </a:extLst>
          </p:cNvPr>
          <p:cNvGrpSpPr/>
          <p:nvPr/>
        </p:nvGrpSpPr>
        <p:grpSpPr>
          <a:xfrm>
            <a:off x="7467600" y="509435"/>
            <a:ext cx="1520936" cy="644451"/>
            <a:chOff x="131417" y="192833"/>
            <a:chExt cx="5047148" cy="93126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E4382DA-4931-4119-A9DD-857000728FA0}"/>
                </a:ext>
              </a:extLst>
            </p:cNvPr>
            <p:cNvSpPr/>
            <p:nvPr/>
          </p:nvSpPr>
          <p:spPr>
            <a:xfrm>
              <a:off x="2722213" y="658070"/>
              <a:ext cx="2456352" cy="46602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A0712F-CACA-4A0C-858D-5BCA11EC11EB}"/>
                </a:ext>
              </a:extLst>
            </p:cNvPr>
            <p:cNvSpPr/>
            <p:nvPr/>
          </p:nvSpPr>
          <p:spPr>
            <a:xfrm>
              <a:off x="131417" y="192833"/>
              <a:ext cx="2590799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0EB9A9-51DB-401D-801A-90355C008311}"/>
                </a:ext>
              </a:extLst>
            </p:cNvPr>
            <p:cNvSpPr/>
            <p:nvPr/>
          </p:nvSpPr>
          <p:spPr>
            <a:xfrm>
              <a:off x="329559" y="273325"/>
              <a:ext cx="4699641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/>
                <a:t>15 MIN</a:t>
              </a:r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69F6E0A-53B3-45A2-9D45-128ECF97B1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2913300"/>
            <a:ext cx="3181587" cy="419632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9823A2-7758-4EE2-80BB-44A8EC091028}"/>
              </a:ext>
            </a:extLst>
          </p:cNvPr>
          <p:cNvSpPr txBox="1"/>
          <p:nvPr/>
        </p:nvSpPr>
        <p:spPr>
          <a:xfrm>
            <a:off x="600905" y="1867779"/>
            <a:ext cx="5342695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What do we need to do as learners to have a great learning experience?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Create a Learning Agreement.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Put everyone on a level playing field.</a:t>
            </a:r>
          </a:p>
        </p:txBody>
      </p:sp>
    </p:spTree>
    <p:extLst>
      <p:ext uri="{BB962C8B-B14F-4D97-AF65-F5344CB8AC3E}">
        <p14:creationId xmlns:p14="http://schemas.microsoft.com/office/powerpoint/2010/main" val="375028924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008&quot;&gt;&lt;property id=&quot;20148&quot; value=&quot;5&quot;/&gt;&lt;property id=&quot;20300&quot; value=&quot;Slide 1&quot;/&gt;&lt;property id=&quot;20307&quot; value=&quot;262&quot;/&gt;&lt;/object&gt;&lt;object type=&quot;3&quot; unique_id=&quot;10012&quot;&gt;&lt;property id=&quot;20148&quot; value=&quot;5&quot;/&gt;&lt;property id=&quot;20300&quot; value=&quot;Slide 6&quot;/&gt;&lt;property id=&quot;20307&quot; value=&quot;263&quot;/&gt;&lt;/object&gt;&lt;object type=&quot;3&quot; unique_id=&quot;10147&quot;&gt;&lt;property id=&quot;20148&quot; value=&quot;5&quot;/&gt;&lt;property id=&quot;20300&quot; value=&quot;Slide 5&quot;/&gt;&lt;property id=&quot;20307&quot; value=&quot;269&quot;/&gt;&lt;/object&gt;&lt;object type=&quot;3&quot; unique_id=&quot;10149&quot;&gt;&lt;property id=&quot;20148&quot; value=&quot;5&quot;/&gt;&lt;property id=&quot;20300&quot; value=&quot;Slide 4&quot;/&gt;&lt;property id=&quot;20307&quot; value=&quot;277&quot;/&gt;&lt;/object&gt;&lt;object type=&quot;3&quot; unique_id=&quot;10150&quot;&gt;&lt;property id=&quot;20148&quot; value=&quot;5&quot;/&gt;&lt;property id=&quot;20300&quot; value=&quot;Slide 7&quot;/&gt;&lt;property id=&quot;20307&quot; value=&quot;278&quot;/&gt;&lt;/object&gt;&lt;object type=&quot;3&quot; unique_id=&quot;1052466&quot;&gt;&lt;property id=&quot;20148&quot; value=&quot;5&quot;/&gt;&lt;property id=&quot;20300&quot; value=&quot;Slide 27&quot;/&gt;&lt;property id=&quot;20307&quot; value=&quot;279&quot;/&gt;&lt;/object&gt;&lt;object type=&quot;3&quot; unique_id=&quot;1052467&quot;&gt;&lt;property id=&quot;20148&quot; value=&quot;5&quot;/&gt;&lt;property id=&quot;20300&quot; value=&quot;Slide 2&quot;/&gt;&lt;property id=&quot;20307&quot; value=&quot;280&quot;/&gt;&lt;/object&gt;&lt;object type=&quot;3&quot; unique_id=&quot;1052468&quot;&gt;&lt;property id=&quot;20148&quot; value=&quot;5&quot;/&gt;&lt;property id=&quot;20300&quot; value=&quot;Slide 8&quot;/&gt;&lt;property id=&quot;20307&quot; value=&quot;284&quot;/&gt;&lt;/object&gt;&lt;object type=&quot;3&quot; unique_id=&quot;1052472&quot;&gt;&lt;property id=&quot;20148&quot; value=&quot;5&quot;/&gt;&lt;property id=&quot;20300&quot; value=&quot;Slide 9&quot;/&gt;&lt;property id=&quot;20307&quot; value=&quot;285&quot;/&gt;&lt;/object&gt;&lt;object type=&quot;3&quot; unique_id=&quot;1052473&quot;&gt;&lt;property id=&quot;20148&quot; value=&quot;5&quot;/&gt;&lt;property id=&quot;20300&quot; value=&quot;Slide 10&quot;/&gt;&lt;property id=&quot;20307&quot; value=&quot;287&quot;/&gt;&lt;/object&gt;&lt;object type=&quot;3&quot; unique_id=&quot;1052474&quot;&gt;&lt;property id=&quot;20148&quot; value=&quot;5&quot;/&gt;&lt;property id=&quot;20300&quot; value=&quot;Slide 11&quot;/&gt;&lt;property id=&quot;20307&quot; value=&quot;288&quot;/&gt;&lt;/object&gt;&lt;object type=&quot;3&quot; unique_id=&quot;1052475&quot;&gt;&lt;property id=&quot;20148&quot; value=&quot;5&quot;/&gt;&lt;property id=&quot;20300&quot; value=&quot;Slide 12&quot;/&gt;&lt;property id=&quot;20307&quot; value=&quot;294&quot;/&gt;&lt;/object&gt;&lt;object type=&quot;3&quot; unique_id=&quot;1052476&quot;&gt;&lt;property id=&quot;20148&quot; value=&quot;5&quot;/&gt;&lt;property id=&quot;20300&quot; value=&quot;Slide 17&quot;/&gt;&lt;property id=&quot;20307&quot; value=&quot;293&quot;/&gt;&lt;/object&gt;&lt;object type=&quot;3&quot; unique_id=&quot;1052477&quot;&gt;&lt;property id=&quot;20148&quot; value=&quot;5&quot;/&gt;&lt;property id=&quot;20300&quot; value=&quot;Slide 13&quot;/&gt;&lt;property id=&quot;20307&quot; value=&quot;295&quot;/&gt;&lt;/object&gt;&lt;object type=&quot;3&quot; unique_id=&quot;1052478&quot;&gt;&lt;property id=&quot;20148&quot; value=&quot;5&quot;/&gt;&lt;property id=&quot;20300&quot; value=&quot;Slide 18&quot;/&gt;&lt;property id=&quot;20307&quot; value=&quot;289&quot;/&gt;&lt;/object&gt;&lt;object type=&quot;3&quot; unique_id=&quot;1052479&quot;&gt;&lt;property id=&quot;20148&quot; value=&quot;5&quot;/&gt;&lt;property id=&quot;20300&quot; value=&quot;Slide 15&quot;/&gt;&lt;property id=&quot;20307&quot; value=&quot;290&quot;/&gt;&lt;/object&gt;&lt;object type=&quot;3&quot; unique_id=&quot;1052480&quot;&gt;&lt;property id=&quot;20148&quot; value=&quot;5&quot;/&gt;&lt;property id=&quot;20300&quot; value=&quot;Slide 16&quot;/&gt;&lt;property id=&quot;20307&quot; value=&quot;291&quot;/&gt;&lt;/object&gt;&lt;object type=&quot;3&quot; unique_id=&quot;1052481&quot;&gt;&lt;property id=&quot;20148&quot; value=&quot;5&quot;/&gt;&lt;property id=&quot;20300&quot; value=&quot;Slide 26&quot;/&gt;&lt;property id=&quot;20307&quot; value=&quot;292&quot;/&gt;&lt;/object&gt;&lt;object type=&quot;3&quot; unique_id=&quot;1054923&quot;&gt;&lt;property id=&quot;20148&quot; value=&quot;5&quot;/&gt;&lt;property id=&quot;20300&quot; value=&quot;Slide 21&quot;/&gt;&lt;property id=&quot;20307&quot; value=&quot;296&quot;/&gt;&lt;/object&gt;&lt;object type=&quot;3&quot; unique_id=&quot;1054924&quot;&gt;&lt;property id=&quot;20148&quot; value=&quot;5&quot;/&gt;&lt;property id=&quot;20300&quot; value=&quot;Slide 22&quot;/&gt;&lt;property id=&quot;20307&quot; value=&quot;297&quot;/&gt;&lt;/object&gt;&lt;object type=&quot;3&quot; unique_id=&quot;1054925&quot;&gt;&lt;property id=&quot;20148&quot; value=&quot;5&quot;/&gt;&lt;property id=&quot;20300&quot; value=&quot;Slide 24&quot;/&gt;&lt;property id=&quot;20307&quot; value=&quot;298&quot;/&gt;&lt;/object&gt;&lt;object type=&quot;3&quot; unique_id=&quot;1054998&quot;&gt;&lt;property id=&quot;20148&quot; value=&quot;5&quot;/&gt;&lt;property id=&quot;20300&quot; value=&quot;Slide 14&quot;/&gt;&lt;property id=&quot;20307&quot; value=&quot;299&quot;/&gt;&lt;/object&gt;&lt;object type=&quot;3&quot; unique_id=&quot;1058662&quot;&gt;&lt;property id=&quot;20148&quot; value=&quot;5&quot;/&gt;&lt;property id=&quot;20300&quot; value=&quot;Slide 3&quot;/&gt;&lt;property id=&quot;20307&quot; value=&quot;300&quot;/&gt;&lt;/object&gt;&lt;object type=&quot;3&quot; unique_id=&quot;1071878&quot;&gt;&lt;property id=&quot;20148&quot; value=&quot;5&quot;/&gt;&lt;property id=&quot;20300&quot; value=&quot;Slide 19&quot;/&gt;&lt;property id=&quot;20307&quot; value=&quot;302&quot;/&gt;&lt;/object&gt;&lt;object type=&quot;3&quot; unique_id=&quot;1071879&quot;&gt;&lt;property id=&quot;20148&quot; value=&quot;5&quot;/&gt;&lt;property id=&quot;20300&quot; value=&quot;Slide 20&quot;/&gt;&lt;property id=&quot;20307&quot; value=&quot;301&quot;/&gt;&lt;/object&gt;&lt;object type=&quot;3&quot; unique_id=&quot;1071880&quot;&gt;&lt;property id=&quot;20148&quot; value=&quot;5&quot;/&gt;&lt;property id=&quot;20300&quot; value=&quot;Slide 23&quot;/&gt;&lt;property id=&quot;20307&quot; value=&quot;303&quot;/&gt;&lt;/object&gt;&lt;object type=&quot;3&quot; unique_id=&quot;1071881&quot;&gt;&lt;property id=&quot;20148&quot; value=&quot;5&quot;/&gt;&lt;property id=&quot;20300&quot; value=&quot;Slide 25&quot;/&gt;&lt;property id=&quot;20307&quot; value=&quot;304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genta Theme">
  <a:themeElements>
    <a:clrScheme name="T-Mobile">
      <a:dk1>
        <a:srgbClr val="000000"/>
      </a:dk1>
      <a:lt1>
        <a:srgbClr val="FFFFFF"/>
      </a:lt1>
      <a:dk2>
        <a:srgbClr val="6A6A6A"/>
      </a:dk2>
      <a:lt2>
        <a:srgbClr val="9B9B9B"/>
      </a:lt2>
      <a:accent1>
        <a:srgbClr val="E20074"/>
      </a:accent1>
      <a:accent2>
        <a:srgbClr val="E8E8E8"/>
      </a:accent2>
      <a:accent3>
        <a:srgbClr val="C1D82F"/>
      </a:accent3>
      <a:accent4>
        <a:srgbClr val="6DB33F"/>
      </a:accent4>
      <a:accent5>
        <a:srgbClr val="008DA8"/>
      </a:accent5>
      <a:accent6>
        <a:srgbClr val="9B9B9B"/>
      </a:accent6>
      <a:hlink>
        <a:srgbClr val="E20074"/>
      </a:hlink>
      <a:folHlink>
        <a:srgbClr val="6A6A6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90000"/>
          </a:schemeClr>
        </a:soli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/>
      <a:lstStyle>
        <a:defPPr marL="0" indent="0">
          <a:spcAft>
            <a:spcPts val="2400"/>
          </a:spcAft>
          <a:buNone/>
          <a:defRPr sz="2400" dirty="0" smtClean="0">
            <a:solidFill>
              <a:schemeClr val="tx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chived_x0020_Training_x0020_Title xmlns="5e9b776e-d912-43ff-9491-1013a5e9c2f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CD744300BD749A224ECB883DBCA9E" ma:contentTypeVersion="2" ma:contentTypeDescription="Create a new document." ma:contentTypeScope="" ma:versionID="f7aaf17e372033f96dab176f28b54463">
  <xsd:schema xmlns:xsd="http://www.w3.org/2001/XMLSchema" xmlns:xs="http://www.w3.org/2001/XMLSchema" xmlns:p="http://schemas.microsoft.com/office/2006/metadata/properties" xmlns:ns2="5e9b776e-d912-43ff-9491-1013a5e9c2fc" xmlns:ns3="0bf914e1-08b8-4965-b6e1-099f4b495665" targetNamespace="http://schemas.microsoft.com/office/2006/metadata/properties" ma:root="true" ma:fieldsID="94d4f23d6afce78ae9d6b08833d73459" ns2:_="" ns3:_="">
    <xsd:import namespace="5e9b776e-d912-43ff-9491-1013a5e9c2fc"/>
    <xsd:import namespace="0bf914e1-08b8-4965-b6e1-099f4b495665"/>
    <xsd:element name="properties">
      <xsd:complexType>
        <xsd:sequence>
          <xsd:element name="documentManagement">
            <xsd:complexType>
              <xsd:all>
                <xsd:element ref="ns2:Archived_x0020_Training_x0020_Titl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b776e-d912-43ff-9491-1013a5e9c2fc" elementFormDefault="qualified">
    <xsd:import namespace="http://schemas.microsoft.com/office/2006/documentManagement/types"/>
    <xsd:import namespace="http://schemas.microsoft.com/office/infopath/2007/PartnerControls"/>
    <xsd:element name="Archived_x0020_Training_x0020_Title" ma:index="8" nillable="true" ma:displayName="Archived Training Title" ma:internalName="Archived_x0020_Training_x0020_Tit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914e1-08b8-4965-b6e1-099f4b495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289C8-FDB1-4CAE-9C73-F6BE85124999}">
  <ds:schemaRefs>
    <ds:schemaRef ds:uri="5e9b776e-d912-43ff-9491-1013a5e9c2fc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0bf914e1-08b8-4965-b6e1-099f4b495665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D87F1DA-CB56-4F62-A954-57FE59CDE1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9b776e-d912-43ff-9491-1013a5e9c2fc"/>
    <ds:schemaRef ds:uri="0bf914e1-08b8-4965-b6e1-099f4b495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057B2E-F7FB-47B2-B0A3-79F82503A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1149</Words>
  <Application>Microsoft Office PowerPoint</Application>
  <PresentationFormat>Custom</PresentationFormat>
  <Paragraphs>174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Black</vt:lpstr>
      <vt:lpstr>Arial Bold</vt:lpstr>
      <vt:lpstr>Arial Rounded MT Bold</vt:lpstr>
      <vt:lpstr>Tele-GroteskHal</vt:lpstr>
      <vt:lpstr>Tele-GroteskUlt</vt:lpstr>
      <vt:lpstr>Wingdings</vt:lpstr>
      <vt:lpstr>Magenta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Palmieri, Anthony</dc:creator>
  <cp:lastModifiedBy>Palmieri, Anthony</cp:lastModifiedBy>
  <cp:revision>3</cp:revision>
  <dcterms:modified xsi:type="dcterms:W3CDTF">2018-07-02T19:12:33Z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0x01010066ECD744300BD749A224ECB883DBCA9E</vt:lpwstr>
  </property>
</Properties>
</file>